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Ultra-Bold" charset="1" panose="00000900000000000000"/>
      <p:regular r:id="rId19"/>
    </p:embeddedFont>
    <p:embeddedFont>
      <p:font typeface="Open Sans Bold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" charset="1" panose="020B0606030504020204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Open Sans Extra Bold" charset="1" panose="020B09060308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Relationship Id="rId6" Target="https://www.msdmanuals.com/home/infections/bacterial-infections-overview/overview-of-bacteria" TargetMode="External" Type="http://schemas.openxmlformats.org/officeDocument/2006/relationships/hyperlink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Relationship Id="rId6" Target="https://www.msdmanuals.com/home/infections/bacterial-infections-overview/overview-of-bacteria" TargetMode="External" Type="http://schemas.openxmlformats.org/officeDocument/2006/relationships/hyperlink"/><Relationship Id="rId7" Target="https://www.msdmanuals.com/home/infections/bacterial-infections-overview/overview-of-bacteria" TargetMode="External" Type="http://schemas.openxmlformats.org/officeDocument/2006/relationships/hyperlink"/><Relationship Id="rId8" Target="https://www.msdmanuals.com/home/infections/bacterial-infections-overview/overview-of-bacteria" TargetMode="External" Type="http://schemas.openxmlformats.org/officeDocument/2006/relationships/hyperlink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4.png" Type="http://schemas.openxmlformats.org/officeDocument/2006/relationships/image"/><Relationship Id="rId5" Target="../media/image1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9.png" Type="http://schemas.openxmlformats.org/officeDocument/2006/relationships/image"/><Relationship Id="rId4" Target="../media/image14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9.png" Type="http://schemas.openxmlformats.org/officeDocument/2006/relationships/image"/><Relationship Id="rId4" Target="../media/image14.png" Type="http://schemas.openxmlformats.org/officeDocument/2006/relationships/image"/><Relationship Id="rId5" Target="../media/image11.png" Type="http://schemas.openxmlformats.org/officeDocument/2006/relationships/image"/><Relationship Id="rId6" Target="http://bioinfo.bact.wisc.edu/themicrobialworld/CperCdiff.html" TargetMode="External" Type="http://schemas.openxmlformats.org/officeDocument/2006/relationships/hyperlink"/><Relationship Id="rId7" Target="http://citeseerx.ist.psu.edu/viewdoc/download?doi=10.1.1.619.6212&amp;rep=rep1&amp;type=pdf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4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9769" y="5890276"/>
            <a:ext cx="6372405" cy="6736048"/>
          </a:xfrm>
          <a:custGeom>
            <a:avLst/>
            <a:gdLst/>
            <a:ahLst/>
            <a:cxnLst/>
            <a:rect r="r" b="b" t="t" l="l"/>
            <a:pathLst>
              <a:path h="6736048" w="6372405">
                <a:moveTo>
                  <a:pt x="0" y="0"/>
                </a:moveTo>
                <a:lnTo>
                  <a:pt x="6372405" y="0"/>
                </a:lnTo>
                <a:lnTo>
                  <a:pt x="6372405" y="6736048"/>
                </a:lnTo>
                <a:lnTo>
                  <a:pt x="0" y="673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19929" y="-5085592"/>
            <a:ext cx="8302245" cy="8229600"/>
          </a:xfrm>
          <a:custGeom>
            <a:avLst/>
            <a:gdLst/>
            <a:ahLst/>
            <a:cxnLst/>
            <a:rect r="r" b="b" t="t" l="l"/>
            <a:pathLst>
              <a:path h="8229600" w="8302245">
                <a:moveTo>
                  <a:pt x="0" y="0"/>
                </a:moveTo>
                <a:lnTo>
                  <a:pt x="8302245" y="0"/>
                </a:lnTo>
                <a:lnTo>
                  <a:pt x="83022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39394" y="6548738"/>
            <a:ext cx="7458075" cy="8229600"/>
          </a:xfrm>
          <a:custGeom>
            <a:avLst/>
            <a:gdLst/>
            <a:ahLst/>
            <a:cxnLst/>
            <a:rect r="r" b="b" t="t" l="l"/>
            <a:pathLst>
              <a:path h="8229600" w="7458075">
                <a:moveTo>
                  <a:pt x="0" y="0"/>
                </a:moveTo>
                <a:lnTo>
                  <a:pt x="7458075" y="0"/>
                </a:lnTo>
                <a:lnTo>
                  <a:pt x="74580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5569" y="1363734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7"/>
                </a:lnTo>
                <a:lnTo>
                  <a:pt x="0" y="801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16024" y="8415991"/>
            <a:ext cx="1928605" cy="1839407"/>
          </a:xfrm>
          <a:custGeom>
            <a:avLst/>
            <a:gdLst/>
            <a:ahLst/>
            <a:cxnLst/>
            <a:rect r="r" b="b" t="t" l="l"/>
            <a:pathLst>
              <a:path h="1839407" w="1928605">
                <a:moveTo>
                  <a:pt x="0" y="0"/>
                </a:moveTo>
                <a:lnTo>
                  <a:pt x="1928605" y="0"/>
                </a:lnTo>
                <a:lnTo>
                  <a:pt x="1928605" y="1839407"/>
                </a:lnTo>
                <a:lnTo>
                  <a:pt x="0" y="18394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78790" y="-2633451"/>
            <a:ext cx="6414979" cy="6781052"/>
          </a:xfrm>
          <a:custGeom>
            <a:avLst/>
            <a:gdLst/>
            <a:ahLst/>
            <a:cxnLst/>
            <a:rect r="r" b="b" t="t" l="l"/>
            <a:pathLst>
              <a:path h="6781052" w="6414979">
                <a:moveTo>
                  <a:pt x="0" y="0"/>
                </a:moveTo>
                <a:lnTo>
                  <a:pt x="6414980" y="0"/>
                </a:lnTo>
                <a:lnTo>
                  <a:pt x="6414980" y="6781052"/>
                </a:lnTo>
                <a:lnTo>
                  <a:pt x="0" y="6781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88445" y="8127222"/>
            <a:ext cx="1600112" cy="1038747"/>
          </a:xfrm>
          <a:custGeom>
            <a:avLst/>
            <a:gdLst/>
            <a:ahLst/>
            <a:cxnLst/>
            <a:rect r="r" b="b" t="t" l="l"/>
            <a:pathLst>
              <a:path h="1038747" w="1600112">
                <a:moveTo>
                  <a:pt x="0" y="0"/>
                </a:moveTo>
                <a:lnTo>
                  <a:pt x="1600112" y="0"/>
                </a:lnTo>
                <a:lnTo>
                  <a:pt x="1600112" y="1038747"/>
                </a:lnTo>
                <a:lnTo>
                  <a:pt x="0" y="10387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76177" y="2394380"/>
            <a:ext cx="12935647" cy="209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09"/>
              </a:lnSpc>
            </a:pPr>
            <a:r>
              <a:rPr lang="en-US" b="true" sz="11649">
                <a:solidFill>
                  <a:srgbClr val="5062C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CLASS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8071" y="6614990"/>
            <a:ext cx="6751859" cy="71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9"/>
              </a:lnSpc>
            </a:pPr>
            <a:r>
              <a:rPr lang="en-US" b="true" sz="3978">
                <a:solidFill>
                  <a:srgbClr val="00878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By Kizzie Mae Dacanay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58570" y="3849315"/>
            <a:ext cx="11969079" cy="274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00"/>
              </a:lnSpc>
            </a:pPr>
            <a:r>
              <a:rPr lang="en-US" b="true" sz="15214">
                <a:solidFill>
                  <a:srgbClr val="5062C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CLOSTRIDIA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12499" y="-3549895"/>
            <a:ext cx="6923758" cy="14385424"/>
            <a:chOff x="0" y="0"/>
            <a:chExt cx="1769042" cy="36755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9042" cy="3675522"/>
            </a:xfrm>
            <a:custGeom>
              <a:avLst/>
              <a:gdLst/>
              <a:ahLst/>
              <a:cxnLst/>
              <a:rect r="r" b="b" t="t" l="l"/>
              <a:pathLst>
                <a:path h="3675522" w="1769042">
                  <a:moveTo>
                    <a:pt x="0" y="0"/>
                  </a:moveTo>
                  <a:lnTo>
                    <a:pt x="1769042" y="0"/>
                  </a:lnTo>
                  <a:lnTo>
                    <a:pt x="1769042" y="3675522"/>
                  </a:lnTo>
                  <a:lnTo>
                    <a:pt x="0" y="3675522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69042" cy="371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12936" y="7342192"/>
            <a:ext cx="5033871" cy="4989825"/>
          </a:xfrm>
          <a:custGeom>
            <a:avLst/>
            <a:gdLst/>
            <a:ahLst/>
            <a:cxnLst/>
            <a:rect r="r" b="b" t="t" l="l"/>
            <a:pathLst>
              <a:path h="4989825" w="5033871">
                <a:moveTo>
                  <a:pt x="0" y="0"/>
                </a:moveTo>
                <a:lnTo>
                  <a:pt x="5033871" y="0"/>
                </a:lnTo>
                <a:lnTo>
                  <a:pt x="5033871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6454" y="7342192"/>
            <a:ext cx="1664728" cy="1836942"/>
          </a:xfrm>
          <a:custGeom>
            <a:avLst/>
            <a:gdLst/>
            <a:ahLst/>
            <a:cxnLst/>
            <a:rect r="r" b="b" t="t" l="l"/>
            <a:pathLst>
              <a:path h="1836942" w="1664728">
                <a:moveTo>
                  <a:pt x="0" y="0"/>
                </a:moveTo>
                <a:lnTo>
                  <a:pt x="1664728" y="0"/>
                </a:lnTo>
                <a:lnTo>
                  <a:pt x="1664728" y="1836941"/>
                </a:lnTo>
                <a:lnTo>
                  <a:pt x="0" y="1836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17627">
            <a:off x="10118231" y="7366178"/>
            <a:ext cx="2030048" cy="672453"/>
          </a:xfrm>
          <a:custGeom>
            <a:avLst/>
            <a:gdLst/>
            <a:ahLst/>
            <a:cxnLst/>
            <a:rect r="r" b="b" t="t" l="l"/>
            <a:pathLst>
              <a:path h="672453" w="2030048">
                <a:moveTo>
                  <a:pt x="0" y="0"/>
                </a:moveTo>
                <a:lnTo>
                  <a:pt x="2030047" y="0"/>
                </a:lnTo>
                <a:lnTo>
                  <a:pt x="2030047" y="672453"/>
                </a:lnTo>
                <a:lnTo>
                  <a:pt x="0" y="67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52782">
            <a:off x="11493960" y="9121875"/>
            <a:ext cx="823701" cy="272851"/>
          </a:xfrm>
          <a:custGeom>
            <a:avLst/>
            <a:gdLst/>
            <a:ahLst/>
            <a:cxnLst/>
            <a:rect r="r" b="b" t="t" l="l"/>
            <a:pathLst>
              <a:path h="272851" w="823701">
                <a:moveTo>
                  <a:pt x="0" y="0"/>
                </a:moveTo>
                <a:lnTo>
                  <a:pt x="823701" y="0"/>
                </a:lnTo>
                <a:lnTo>
                  <a:pt x="823701" y="272850"/>
                </a:lnTo>
                <a:lnTo>
                  <a:pt x="0" y="27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64472" y="-66675"/>
            <a:ext cx="8113421" cy="1095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9"/>
              </a:lnSpc>
            </a:pPr>
            <a:r>
              <a:rPr lang="en-US" sz="3442" b="true">
                <a:solidFill>
                  <a:srgbClr val="293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Route of Infection:</a:t>
            </a:r>
          </a:p>
          <a:p>
            <a:pPr algn="just" marL="743255" indent="-371628" lvl="1">
              <a:lnSpc>
                <a:spcPts val="4819"/>
              </a:lnSpc>
              <a:buFont typeface="Arial"/>
              <a:buChar char="•"/>
            </a:pPr>
            <a:r>
              <a:rPr lang="en-US" sz="3442">
                <a:solidFill>
                  <a:srgbClr val="29323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Spores typically enter the body through wounds, especially deep punctures or cuts contaminated with soil or feces.</a:t>
            </a:r>
          </a:p>
          <a:p>
            <a:pPr algn="just" marL="743255" indent="-371628" lvl="1">
              <a:lnSpc>
                <a:spcPts val="4819"/>
              </a:lnSpc>
              <a:buFont typeface="Arial"/>
              <a:buChar char="•"/>
            </a:pPr>
            <a:r>
              <a:rPr lang="en-US" sz="3442">
                <a:solidFill>
                  <a:srgbClr val="29323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anaerobic environment of the wound allows the spores to germinate and multiply.</a:t>
            </a:r>
          </a:p>
          <a:p>
            <a:pPr algn="just" marL="743255" indent="-371628" lvl="1">
              <a:lnSpc>
                <a:spcPts val="4819"/>
              </a:lnSpc>
              <a:buFont typeface="Arial"/>
              <a:buChar char="•"/>
            </a:pPr>
            <a:r>
              <a:rPr lang="en-US" sz="3442">
                <a:solidFill>
                  <a:srgbClr val="29323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Types of Tetanus:</a:t>
            </a:r>
          </a:p>
          <a:p>
            <a:pPr algn="just" marL="1486510" indent="-495503" lvl="2">
              <a:lnSpc>
                <a:spcPts val="4819"/>
              </a:lnSpc>
              <a:buFont typeface="Arial"/>
              <a:buChar char="⚬"/>
            </a:pPr>
            <a:r>
              <a:rPr lang="en-US" b="true" sz="3442">
                <a:solidFill>
                  <a:srgbClr val="293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Generalized</a:t>
            </a:r>
            <a:r>
              <a:rPr lang="en-US" sz="3442">
                <a:solidFill>
                  <a:srgbClr val="29323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(most common): Affects the whole body.</a:t>
            </a:r>
          </a:p>
          <a:p>
            <a:pPr algn="just" marL="1486510" indent="-495503" lvl="2">
              <a:lnSpc>
                <a:spcPts val="4819"/>
              </a:lnSpc>
              <a:buFont typeface="Arial"/>
              <a:buChar char="⚬"/>
            </a:pPr>
            <a:r>
              <a:rPr lang="en-US" b="true" sz="3442">
                <a:solidFill>
                  <a:srgbClr val="293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Localized</a:t>
            </a:r>
            <a:r>
              <a:rPr lang="en-US" sz="3442">
                <a:solidFill>
                  <a:srgbClr val="29323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Limited to muscles near the infection site.</a:t>
            </a:r>
          </a:p>
          <a:p>
            <a:pPr algn="just" marL="1486510" indent="-495503" lvl="2">
              <a:lnSpc>
                <a:spcPts val="4819"/>
              </a:lnSpc>
              <a:buFont typeface="Arial"/>
              <a:buChar char="⚬"/>
            </a:pPr>
            <a:r>
              <a:rPr lang="en-US" b="true" sz="3442">
                <a:solidFill>
                  <a:srgbClr val="293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Neonatal</a:t>
            </a:r>
            <a:r>
              <a:rPr lang="en-US" sz="3442">
                <a:solidFill>
                  <a:srgbClr val="29323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Occurs in newborns, often due to infection of the umbilical stump.</a:t>
            </a:r>
          </a:p>
          <a:p>
            <a:pPr algn="just">
              <a:lnSpc>
                <a:spcPts val="4819"/>
              </a:lnSpc>
              <a:spcBef>
                <a:spcPct val="0"/>
              </a:spcBef>
            </a:pPr>
          </a:p>
          <a:p>
            <a:pPr algn="just">
              <a:lnSpc>
                <a:spcPts val="481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13392" y="-3148359"/>
            <a:ext cx="5033871" cy="4989825"/>
          </a:xfrm>
          <a:custGeom>
            <a:avLst/>
            <a:gdLst/>
            <a:ahLst/>
            <a:cxnLst/>
            <a:rect r="r" b="b" t="t" l="l"/>
            <a:pathLst>
              <a:path h="4989825" w="5033871">
                <a:moveTo>
                  <a:pt x="0" y="0"/>
                </a:moveTo>
                <a:lnTo>
                  <a:pt x="5033872" y="0"/>
                </a:lnTo>
                <a:lnTo>
                  <a:pt x="5033872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888674"/>
            <a:ext cx="8635772" cy="4453518"/>
          </a:xfrm>
          <a:custGeom>
            <a:avLst/>
            <a:gdLst/>
            <a:ahLst/>
            <a:cxnLst/>
            <a:rect r="r" b="b" t="t" l="l"/>
            <a:pathLst>
              <a:path h="4453518" w="8635772">
                <a:moveTo>
                  <a:pt x="0" y="0"/>
                </a:moveTo>
                <a:lnTo>
                  <a:pt x="8635772" y="0"/>
                </a:lnTo>
                <a:lnTo>
                  <a:pt x="8635772" y="4453518"/>
                </a:lnTo>
                <a:lnTo>
                  <a:pt x="0" y="4453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03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10199" y="1255198"/>
            <a:ext cx="6728357" cy="101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2"/>
              </a:lnSpc>
            </a:pPr>
            <a:r>
              <a:rPr lang="en-US" b="true" sz="5587" spc="128">
                <a:solidFill>
                  <a:srgbClr val="F4F4F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C. tetani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12499" y="-3549895"/>
            <a:ext cx="6923758" cy="14385424"/>
            <a:chOff x="0" y="0"/>
            <a:chExt cx="1769042" cy="36755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9042" cy="3675522"/>
            </a:xfrm>
            <a:custGeom>
              <a:avLst/>
              <a:gdLst/>
              <a:ahLst/>
              <a:cxnLst/>
              <a:rect r="r" b="b" t="t" l="l"/>
              <a:pathLst>
                <a:path h="3675522" w="1769042">
                  <a:moveTo>
                    <a:pt x="0" y="0"/>
                  </a:moveTo>
                  <a:lnTo>
                    <a:pt x="1769042" y="0"/>
                  </a:lnTo>
                  <a:lnTo>
                    <a:pt x="1769042" y="3675522"/>
                  </a:lnTo>
                  <a:lnTo>
                    <a:pt x="0" y="3675522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69042" cy="371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12936" y="7342192"/>
            <a:ext cx="5033871" cy="4989825"/>
          </a:xfrm>
          <a:custGeom>
            <a:avLst/>
            <a:gdLst/>
            <a:ahLst/>
            <a:cxnLst/>
            <a:rect r="r" b="b" t="t" l="l"/>
            <a:pathLst>
              <a:path h="4989825" w="5033871">
                <a:moveTo>
                  <a:pt x="0" y="0"/>
                </a:moveTo>
                <a:lnTo>
                  <a:pt x="5033871" y="0"/>
                </a:lnTo>
                <a:lnTo>
                  <a:pt x="5033871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6454" y="7342192"/>
            <a:ext cx="1664728" cy="1836942"/>
          </a:xfrm>
          <a:custGeom>
            <a:avLst/>
            <a:gdLst/>
            <a:ahLst/>
            <a:cxnLst/>
            <a:rect r="r" b="b" t="t" l="l"/>
            <a:pathLst>
              <a:path h="1836942" w="1664728">
                <a:moveTo>
                  <a:pt x="0" y="0"/>
                </a:moveTo>
                <a:lnTo>
                  <a:pt x="1664728" y="0"/>
                </a:lnTo>
                <a:lnTo>
                  <a:pt x="1664728" y="1836941"/>
                </a:lnTo>
                <a:lnTo>
                  <a:pt x="0" y="1836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17627">
            <a:off x="10118231" y="7366178"/>
            <a:ext cx="2030048" cy="672453"/>
          </a:xfrm>
          <a:custGeom>
            <a:avLst/>
            <a:gdLst/>
            <a:ahLst/>
            <a:cxnLst/>
            <a:rect r="r" b="b" t="t" l="l"/>
            <a:pathLst>
              <a:path h="672453" w="2030048">
                <a:moveTo>
                  <a:pt x="0" y="0"/>
                </a:moveTo>
                <a:lnTo>
                  <a:pt x="2030047" y="0"/>
                </a:lnTo>
                <a:lnTo>
                  <a:pt x="2030047" y="672453"/>
                </a:lnTo>
                <a:lnTo>
                  <a:pt x="0" y="67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52782">
            <a:off x="11493960" y="9121875"/>
            <a:ext cx="823701" cy="272851"/>
          </a:xfrm>
          <a:custGeom>
            <a:avLst/>
            <a:gdLst/>
            <a:ahLst/>
            <a:cxnLst/>
            <a:rect r="r" b="b" t="t" l="l"/>
            <a:pathLst>
              <a:path h="272851" w="823701">
                <a:moveTo>
                  <a:pt x="0" y="0"/>
                </a:moveTo>
                <a:lnTo>
                  <a:pt x="823701" y="0"/>
                </a:lnTo>
                <a:lnTo>
                  <a:pt x="823701" y="272850"/>
                </a:lnTo>
                <a:lnTo>
                  <a:pt x="0" y="27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64472" y="-55433"/>
            <a:ext cx="8113421" cy="1034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3255" indent="-371628" lvl="1">
              <a:lnSpc>
                <a:spcPts val="4819"/>
              </a:lnSpc>
              <a:buFont typeface="Arial"/>
              <a:buChar char="•"/>
            </a:pPr>
            <a:r>
              <a:rPr lang="en-US" sz="3442">
                <a:solidFill>
                  <a:srgbClr val="293237"/>
                </a:solidFill>
                <a:latin typeface="Open Sans"/>
                <a:ea typeface="Open Sans"/>
                <a:cs typeface="Open Sans"/>
                <a:sym typeface="Open Sans"/>
              </a:rPr>
              <a:t>Botulism is a rare but serious illness. </a:t>
            </a:r>
          </a:p>
          <a:p>
            <a:pPr algn="just" marL="743255" indent="-371628" lvl="1">
              <a:lnSpc>
                <a:spcPts val="4819"/>
              </a:lnSpc>
              <a:buFont typeface="Arial"/>
              <a:buChar char="•"/>
            </a:pPr>
            <a:r>
              <a:rPr lang="en-US" sz="3442">
                <a:solidFill>
                  <a:srgbClr val="293237"/>
                </a:solidFill>
                <a:latin typeface="Open Sans"/>
                <a:ea typeface="Open Sans"/>
                <a:cs typeface="Open Sans"/>
                <a:sym typeface="Open Sans"/>
              </a:rPr>
              <a:t>It is caused by a toxin that attacks the body's nerves and causes difficulty breathing, muscle paralysis, and even death. </a:t>
            </a:r>
          </a:p>
          <a:p>
            <a:pPr algn="just">
              <a:lnSpc>
                <a:spcPts val="4819"/>
              </a:lnSpc>
            </a:pPr>
            <a:r>
              <a:rPr lang="en-US" sz="3442" b="true">
                <a:solidFill>
                  <a:srgbClr val="293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Foodborne Botulism:</a:t>
            </a:r>
            <a:r>
              <a:rPr lang="en-US" sz="3442">
                <a:solidFill>
                  <a:srgbClr val="293237"/>
                </a:solidFill>
                <a:latin typeface="Open Sans"/>
                <a:ea typeface="Open Sans"/>
                <a:cs typeface="Open Sans"/>
                <a:sym typeface="Open Sans"/>
              </a:rPr>
              <a:t> Caused by ingesting foods contaminated with preformed toxin (e.g., improperly canned or preserved foods).</a:t>
            </a:r>
          </a:p>
          <a:p>
            <a:pPr algn="just">
              <a:lnSpc>
                <a:spcPts val="4819"/>
              </a:lnSpc>
            </a:pPr>
            <a:r>
              <a:rPr lang="en-US" sz="3442" b="true">
                <a:solidFill>
                  <a:srgbClr val="293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Infant Botulism:</a:t>
            </a:r>
            <a:r>
              <a:rPr lang="en-US" sz="3442">
                <a:solidFill>
                  <a:srgbClr val="293237"/>
                </a:solidFill>
                <a:latin typeface="Open Sans"/>
                <a:ea typeface="Open Sans"/>
                <a:cs typeface="Open Sans"/>
                <a:sym typeface="Open Sans"/>
              </a:rPr>
              <a:t> Occurs when spores are ingested, germinate, and produce toxin in the infant's intestine (often linked to honey).</a:t>
            </a:r>
          </a:p>
          <a:p>
            <a:pPr algn="just">
              <a:lnSpc>
                <a:spcPts val="4819"/>
              </a:lnSpc>
            </a:pPr>
            <a:r>
              <a:rPr lang="en-US" b="true" sz="3442">
                <a:solidFill>
                  <a:srgbClr val="293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Wound Botulism: </a:t>
            </a:r>
            <a:r>
              <a:rPr lang="en-US" sz="3442">
                <a:solidFill>
                  <a:srgbClr val="293237"/>
                </a:solidFill>
                <a:latin typeface="Open Sans"/>
                <a:ea typeface="Open Sans"/>
                <a:cs typeface="Open Sans"/>
                <a:sym typeface="Open Sans"/>
              </a:rPr>
              <a:t>Arises when spores infect a wound and produce toxin under anaerobic conditions.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13392" y="-3148359"/>
            <a:ext cx="5033871" cy="4989825"/>
          </a:xfrm>
          <a:custGeom>
            <a:avLst/>
            <a:gdLst/>
            <a:ahLst/>
            <a:cxnLst/>
            <a:rect r="r" b="b" t="t" l="l"/>
            <a:pathLst>
              <a:path h="4989825" w="5033871">
                <a:moveTo>
                  <a:pt x="0" y="0"/>
                </a:moveTo>
                <a:lnTo>
                  <a:pt x="5033872" y="0"/>
                </a:lnTo>
                <a:lnTo>
                  <a:pt x="5033872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4346" y="2709358"/>
            <a:ext cx="7929654" cy="5976977"/>
          </a:xfrm>
          <a:custGeom>
            <a:avLst/>
            <a:gdLst/>
            <a:ahLst/>
            <a:cxnLst/>
            <a:rect r="r" b="b" t="t" l="l"/>
            <a:pathLst>
              <a:path h="5976977" w="7929654">
                <a:moveTo>
                  <a:pt x="0" y="0"/>
                </a:moveTo>
                <a:lnTo>
                  <a:pt x="7929654" y="0"/>
                </a:lnTo>
                <a:lnTo>
                  <a:pt x="7929654" y="5976976"/>
                </a:lnTo>
                <a:lnTo>
                  <a:pt x="0" y="5976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10199" y="1255198"/>
            <a:ext cx="6728357" cy="101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2"/>
              </a:lnSpc>
            </a:pPr>
            <a:r>
              <a:rPr lang="en-US" b="true" sz="5587" spc="128">
                <a:solidFill>
                  <a:srgbClr val="F4F4F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C. botulinum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38175" cap="sq">
              <a:solidFill>
                <a:srgbClr val="568CC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222087" y="3217610"/>
            <a:ext cx="3723415" cy="4325529"/>
            <a:chOff x="0" y="0"/>
            <a:chExt cx="546608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568CC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2"/>
              <a:stretch>
                <a:fillRect l="-35333" t="0" r="-3533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09909" y="3217610"/>
            <a:ext cx="3723415" cy="4325529"/>
            <a:chOff x="0" y="0"/>
            <a:chExt cx="546608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568CC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-14000" t="0" r="-13999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171707" y="1452117"/>
            <a:ext cx="12350657" cy="10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b="true" sz="5667">
                <a:solidFill>
                  <a:srgbClr val="5062C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Industrial Applications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24447" y="6793688"/>
            <a:ext cx="2718693" cy="44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</a:pPr>
            <a:r>
              <a:rPr lang="en-US" b="true" sz="259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Solvents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09909" y="6565088"/>
            <a:ext cx="3723415" cy="90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</a:pPr>
            <a:r>
              <a:rPr lang="en-US" b="true" sz="259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certain Pharmaceuticals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0090" y="7108567"/>
            <a:ext cx="5498019" cy="4480885"/>
          </a:xfrm>
          <a:custGeom>
            <a:avLst/>
            <a:gdLst/>
            <a:ahLst/>
            <a:cxnLst/>
            <a:rect r="r" b="b" t="t" l="l"/>
            <a:pathLst>
              <a:path h="4480885" w="5498019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20797" y="4141286"/>
            <a:ext cx="7239335" cy="1672760"/>
            <a:chOff x="0" y="0"/>
            <a:chExt cx="1566733" cy="3620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6733" cy="362018"/>
            </a:xfrm>
            <a:custGeom>
              <a:avLst/>
              <a:gdLst/>
              <a:ahLst/>
              <a:cxnLst/>
              <a:rect r="r" b="b" t="t" l="l"/>
              <a:pathLst>
                <a:path h="362018" w="1566733">
                  <a:moveTo>
                    <a:pt x="13903" y="0"/>
                  </a:moveTo>
                  <a:lnTo>
                    <a:pt x="1552831" y="0"/>
                  </a:lnTo>
                  <a:cubicBezTo>
                    <a:pt x="1556518" y="0"/>
                    <a:pt x="1560054" y="1465"/>
                    <a:pt x="1562661" y="4072"/>
                  </a:cubicBezTo>
                  <a:cubicBezTo>
                    <a:pt x="1565269" y="6679"/>
                    <a:pt x="1566733" y="10215"/>
                    <a:pt x="1566733" y="13903"/>
                  </a:cubicBezTo>
                  <a:lnTo>
                    <a:pt x="1566733" y="348115"/>
                  </a:lnTo>
                  <a:cubicBezTo>
                    <a:pt x="1566733" y="355793"/>
                    <a:pt x="1560509" y="362018"/>
                    <a:pt x="1552831" y="362018"/>
                  </a:cubicBezTo>
                  <a:lnTo>
                    <a:pt x="13903" y="362018"/>
                  </a:lnTo>
                  <a:cubicBezTo>
                    <a:pt x="6224" y="362018"/>
                    <a:pt x="0" y="355793"/>
                    <a:pt x="0" y="348115"/>
                  </a:cubicBezTo>
                  <a:lnTo>
                    <a:pt x="0" y="13903"/>
                  </a:lnTo>
                  <a:cubicBezTo>
                    <a:pt x="0" y="6224"/>
                    <a:pt x="6224" y="0"/>
                    <a:pt x="13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062C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1566733" cy="485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5062C6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THANK YOU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20221" y="8656102"/>
            <a:ext cx="3340175" cy="3185692"/>
          </a:xfrm>
          <a:custGeom>
            <a:avLst/>
            <a:gdLst/>
            <a:ahLst/>
            <a:cxnLst/>
            <a:rect r="r" b="b" t="t" l="l"/>
            <a:pathLst>
              <a:path h="3185692" w="3340175">
                <a:moveTo>
                  <a:pt x="0" y="0"/>
                </a:moveTo>
                <a:lnTo>
                  <a:pt x="3340175" y="0"/>
                </a:lnTo>
                <a:lnTo>
                  <a:pt x="3340175" y="3185692"/>
                </a:lnTo>
                <a:lnTo>
                  <a:pt x="0" y="318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38390" y="5814046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29546" y="6379106"/>
            <a:ext cx="1600112" cy="1038747"/>
          </a:xfrm>
          <a:custGeom>
            <a:avLst/>
            <a:gdLst/>
            <a:ahLst/>
            <a:cxnLst/>
            <a:rect r="r" b="b" t="t" l="l"/>
            <a:pathLst>
              <a:path h="1038747" w="1600112">
                <a:moveTo>
                  <a:pt x="0" y="0"/>
                </a:moveTo>
                <a:lnTo>
                  <a:pt x="1600112" y="0"/>
                </a:lnTo>
                <a:lnTo>
                  <a:pt x="1600112" y="1038746"/>
                </a:lnTo>
                <a:lnTo>
                  <a:pt x="0" y="1038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29602" y="-2307556"/>
            <a:ext cx="7048814" cy="7451056"/>
          </a:xfrm>
          <a:custGeom>
            <a:avLst/>
            <a:gdLst/>
            <a:ahLst/>
            <a:cxnLst/>
            <a:rect r="r" b="b" t="t" l="l"/>
            <a:pathLst>
              <a:path h="7451056" w="7048814">
                <a:moveTo>
                  <a:pt x="0" y="0"/>
                </a:moveTo>
                <a:lnTo>
                  <a:pt x="7048814" y="0"/>
                </a:lnTo>
                <a:lnTo>
                  <a:pt x="7048814" y="7451056"/>
                </a:lnTo>
                <a:lnTo>
                  <a:pt x="0" y="7451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1236"/>
            <a:ext cx="10596975" cy="10535209"/>
            <a:chOff x="0" y="0"/>
            <a:chExt cx="2790973" cy="27747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0973" cy="2774705"/>
            </a:xfrm>
            <a:custGeom>
              <a:avLst/>
              <a:gdLst/>
              <a:ahLst/>
              <a:cxnLst/>
              <a:rect r="r" b="b" t="t" l="l"/>
              <a:pathLst>
                <a:path h="2774705" w="2790973">
                  <a:moveTo>
                    <a:pt x="0" y="0"/>
                  </a:moveTo>
                  <a:lnTo>
                    <a:pt x="2790973" y="0"/>
                  </a:lnTo>
                  <a:lnTo>
                    <a:pt x="2790973" y="2774705"/>
                  </a:lnTo>
                  <a:lnTo>
                    <a:pt x="0" y="2774705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90973" cy="2812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675282" y="2193009"/>
            <a:ext cx="6271687" cy="6271662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577605" y="7570399"/>
            <a:ext cx="1369365" cy="1266663"/>
          </a:xfrm>
          <a:custGeom>
            <a:avLst/>
            <a:gdLst/>
            <a:ahLst/>
            <a:cxnLst/>
            <a:rect r="r" b="b" t="t" l="l"/>
            <a:pathLst>
              <a:path h="1266663" w="1369365">
                <a:moveTo>
                  <a:pt x="0" y="0"/>
                </a:moveTo>
                <a:lnTo>
                  <a:pt x="1369365" y="0"/>
                </a:lnTo>
                <a:lnTo>
                  <a:pt x="1369365" y="1266663"/>
                </a:lnTo>
                <a:lnTo>
                  <a:pt x="0" y="126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5407" y="7907022"/>
            <a:ext cx="4282820" cy="4084740"/>
          </a:xfrm>
          <a:custGeom>
            <a:avLst/>
            <a:gdLst/>
            <a:ahLst/>
            <a:cxnLst/>
            <a:rect r="r" b="b" t="t" l="l"/>
            <a:pathLst>
              <a:path h="4084740" w="4282820">
                <a:moveTo>
                  <a:pt x="0" y="0"/>
                </a:moveTo>
                <a:lnTo>
                  <a:pt x="4282821" y="0"/>
                </a:lnTo>
                <a:lnTo>
                  <a:pt x="4282821" y="4084740"/>
                </a:lnTo>
                <a:lnTo>
                  <a:pt x="0" y="408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816909">
            <a:off x="9191939" y="-170792"/>
            <a:ext cx="3695456" cy="2398984"/>
          </a:xfrm>
          <a:custGeom>
            <a:avLst/>
            <a:gdLst/>
            <a:ahLst/>
            <a:cxnLst/>
            <a:rect r="r" b="b" t="t" l="l"/>
            <a:pathLst>
              <a:path h="2398984" w="3695456">
                <a:moveTo>
                  <a:pt x="0" y="0"/>
                </a:moveTo>
                <a:lnTo>
                  <a:pt x="3695456" y="0"/>
                </a:lnTo>
                <a:lnTo>
                  <a:pt x="3695456" y="2398984"/>
                </a:lnTo>
                <a:lnTo>
                  <a:pt x="0" y="2398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7209" y="174801"/>
            <a:ext cx="8562557" cy="20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5667" b="true">
                <a:solidFill>
                  <a:srgbClr val="F4F4F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Overview of Anaerobic Bacteria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0385" y="2573886"/>
            <a:ext cx="6804365" cy="626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0"/>
              </a:lnSpc>
            </a:pPr>
            <a:r>
              <a:rPr lang="en-US" b="true" sz="3543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6" tooltip="https://www.msdmanuals.com/home/infections/bacterial-infections-overview/overview-of-bacteria"/>
              </a:rPr>
              <a:t>Bacteria</a:t>
            </a:r>
            <a:r>
              <a:rPr lang="en-US" sz="3543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are microscopic, single-celled organisms. There are thousands of different kinds, and they live in every conceivable environment all over the world. </a:t>
            </a:r>
          </a:p>
          <a:p>
            <a:pPr algn="l" marL="764998" indent="-382499" lvl="1">
              <a:lnSpc>
                <a:spcPts val="4960"/>
              </a:lnSpc>
              <a:buFont typeface="Arial"/>
              <a:buChar char="•"/>
            </a:pPr>
            <a:r>
              <a:rPr lang="en-US" sz="3543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They live in soil, seawater, and deep within the earth’s crust. Some bacteria have been reported to live in radioactive waste.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46970" y="-1216988"/>
            <a:ext cx="6624661" cy="5399099"/>
          </a:xfrm>
          <a:custGeom>
            <a:avLst/>
            <a:gdLst/>
            <a:ahLst/>
            <a:cxnLst/>
            <a:rect r="r" b="b" t="t" l="l"/>
            <a:pathLst>
              <a:path h="5399099" w="6624661">
                <a:moveTo>
                  <a:pt x="0" y="0"/>
                </a:moveTo>
                <a:lnTo>
                  <a:pt x="6624660" y="0"/>
                </a:lnTo>
                <a:lnTo>
                  <a:pt x="6624660" y="5399099"/>
                </a:lnTo>
                <a:lnTo>
                  <a:pt x="0" y="53990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1236"/>
            <a:ext cx="10596975" cy="10535209"/>
            <a:chOff x="0" y="0"/>
            <a:chExt cx="2790973" cy="27747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0973" cy="2774705"/>
            </a:xfrm>
            <a:custGeom>
              <a:avLst/>
              <a:gdLst/>
              <a:ahLst/>
              <a:cxnLst/>
              <a:rect r="r" b="b" t="t" l="l"/>
              <a:pathLst>
                <a:path h="2774705" w="2790973">
                  <a:moveTo>
                    <a:pt x="0" y="0"/>
                  </a:moveTo>
                  <a:lnTo>
                    <a:pt x="2790973" y="0"/>
                  </a:lnTo>
                  <a:lnTo>
                    <a:pt x="2790973" y="2774705"/>
                  </a:lnTo>
                  <a:lnTo>
                    <a:pt x="0" y="2774705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90973" cy="2812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26443" y="2565399"/>
            <a:ext cx="6271687" cy="6271662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577605" y="7570399"/>
            <a:ext cx="1369365" cy="1266663"/>
          </a:xfrm>
          <a:custGeom>
            <a:avLst/>
            <a:gdLst/>
            <a:ahLst/>
            <a:cxnLst/>
            <a:rect r="r" b="b" t="t" l="l"/>
            <a:pathLst>
              <a:path h="1266663" w="1369365">
                <a:moveTo>
                  <a:pt x="0" y="0"/>
                </a:moveTo>
                <a:lnTo>
                  <a:pt x="1369365" y="0"/>
                </a:lnTo>
                <a:lnTo>
                  <a:pt x="1369365" y="1266663"/>
                </a:lnTo>
                <a:lnTo>
                  <a:pt x="0" y="126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5407" y="7907022"/>
            <a:ext cx="4282820" cy="4084740"/>
          </a:xfrm>
          <a:custGeom>
            <a:avLst/>
            <a:gdLst/>
            <a:ahLst/>
            <a:cxnLst/>
            <a:rect r="r" b="b" t="t" l="l"/>
            <a:pathLst>
              <a:path h="4084740" w="4282820">
                <a:moveTo>
                  <a:pt x="0" y="0"/>
                </a:moveTo>
                <a:lnTo>
                  <a:pt x="4282821" y="0"/>
                </a:lnTo>
                <a:lnTo>
                  <a:pt x="4282821" y="4084740"/>
                </a:lnTo>
                <a:lnTo>
                  <a:pt x="0" y="408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816909">
            <a:off x="9191939" y="-170792"/>
            <a:ext cx="3695456" cy="2398984"/>
          </a:xfrm>
          <a:custGeom>
            <a:avLst/>
            <a:gdLst/>
            <a:ahLst/>
            <a:cxnLst/>
            <a:rect r="r" b="b" t="t" l="l"/>
            <a:pathLst>
              <a:path h="2398984" w="3695456">
                <a:moveTo>
                  <a:pt x="0" y="0"/>
                </a:moveTo>
                <a:lnTo>
                  <a:pt x="3695456" y="0"/>
                </a:lnTo>
                <a:lnTo>
                  <a:pt x="3695456" y="2398984"/>
                </a:lnTo>
                <a:lnTo>
                  <a:pt x="0" y="2398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7209" y="174801"/>
            <a:ext cx="8562557" cy="20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5667" b="true">
                <a:solidFill>
                  <a:srgbClr val="F4F4F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Overview of Anaerobic Bacteria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9949" y="2573886"/>
            <a:ext cx="10087113" cy="752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4998" indent="-382499" lvl="1">
              <a:lnSpc>
                <a:spcPts val="4960"/>
              </a:lnSpc>
              <a:buFont typeface="Arial"/>
              <a:buChar char="•"/>
            </a:pPr>
            <a:r>
              <a:rPr lang="en-US" sz="35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tooltip="https://www.msdmanuals.com/home/infections/bacterial-infections-overview/overview-of-bacteria"/>
              </a:rPr>
              <a:t>Only a few kinds of bacteria always cause disease when present. They are called </a:t>
            </a:r>
            <a:r>
              <a:rPr lang="en-US" b="true" sz="3543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7" tooltip="https://www.msdmanuals.com/home/infections/bacterial-infections-overview/overview-of-bacteria"/>
              </a:rPr>
              <a:t>pathogens</a:t>
            </a:r>
            <a:r>
              <a:rPr lang="en-US" sz="35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8" tooltip="https://www.msdmanuals.com/home/infections/bacterial-infections-overview/overview-of-bacteria"/>
              </a:rPr>
              <a:t>. </a:t>
            </a:r>
          </a:p>
          <a:p>
            <a:pPr algn="l">
              <a:lnSpc>
                <a:spcPts val="4960"/>
              </a:lnSpc>
            </a:pPr>
            <a:r>
              <a:rPr lang="en-US" sz="35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Bacteria can be classified in several different ways. One way is based on whether they need oxygen to live and grow:</a:t>
            </a:r>
          </a:p>
          <a:p>
            <a:pPr algn="l" marL="764998" indent="-382499" lvl="1">
              <a:lnSpc>
                <a:spcPts val="4960"/>
              </a:lnSpc>
              <a:buFont typeface="Arial"/>
              <a:buChar char="•"/>
            </a:pPr>
            <a:r>
              <a:rPr lang="en-US" sz="35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Aerobic bacteria: Need oxygen</a:t>
            </a:r>
          </a:p>
          <a:p>
            <a:pPr algn="l" marL="764998" indent="-382499" lvl="1">
              <a:lnSpc>
                <a:spcPts val="4960"/>
              </a:lnSpc>
              <a:buFont typeface="Arial"/>
              <a:buChar char="•"/>
            </a:pPr>
            <a:r>
              <a:rPr lang="en-US" sz="35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Anaerobic bacteria: Have trouble living or growing when oxygen is present</a:t>
            </a:r>
          </a:p>
          <a:p>
            <a:pPr algn="l" marL="764998" indent="-382499" lvl="1">
              <a:lnSpc>
                <a:spcPts val="4960"/>
              </a:lnSpc>
              <a:buFont typeface="Arial"/>
              <a:buChar char="•"/>
            </a:pPr>
            <a:r>
              <a:rPr lang="en-US" sz="35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Facultative bacteria: Can live and grow with or without oxygen</a:t>
            </a:r>
          </a:p>
          <a:p>
            <a:pPr algn="l">
              <a:lnSpc>
                <a:spcPts val="496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46970" y="-1216988"/>
            <a:ext cx="6624661" cy="5399099"/>
          </a:xfrm>
          <a:custGeom>
            <a:avLst/>
            <a:gdLst/>
            <a:ahLst/>
            <a:cxnLst/>
            <a:rect r="r" b="b" t="t" l="l"/>
            <a:pathLst>
              <a:path h="5399099" w="6624661">
                <a:moveTo>
                  <a:pt x="0" y="0"/>
                </a:moveTo>
                <a:lnTo>
                  <a:pt x="6624660" y="0"/>
                </a:lnTo>
                <a:lnTo>
                  <a:pt x="6624660" y="5399099"/>
                </a:lnTo>
                <a:lnTo>
                  <a:pt x="0" y="53990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9203" y="-2453721"/>
            <a:ext cx="11379615" cy="14385424"/>
            <a:chOff x="0" y="0"/>
            <a:chExt cx="2907528" cy="36755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07528" cy="3675522"/>
            </a:xfrm>
            <a:custGeom>
              <a:avLst/>
              <a:gdLst/>
              <a:ahLst/>
              <a:cxnLst/>
              <a:rect r="r" b="b" t="t" l="l"/>
              <a:pathLst>
                <a:path h="3675522" w="2907528">
                  <a:moveTo>
                    <a:pt x="0" y="0"/>
                  </a:moveTo>
                  <a:lnTo>
                    <a:pt x="2907528" y="0"/>
                  </a:lnTo>
                  <a:lnTo>
                    <a:pt x="2907528" y="3675522"/>
                  </a:lnTo>
                  <a:lnTo>
                    <a:pt x="0" y="3675522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07528" cy="371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12936" y="7342192"/>
            <a:ext cx="5033871" cy="4989825"/>
          </a:xfrm>
          <a:custGeom>
            <a:avLst/>
            <a:gdLst/>
            <a:ahLst/>
            <a:cxnLst/>
            <a:rect r="r" b="b" t="t" l="l"/>
            <a:pathLst>
              <a:path h="4989825" w="5033871">
                <a:moveTo>
                  <a:pt x="0" y="0"/>
                </a:moveTo>
                <a:lnTo>
                  <a:pt x="5033871" y="0"/>
                </a:lnTo>
                <a:lnTo>
                  <a:pt x="5033871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6454" y="7342192"/>
            <a:ext cx="1664728" cy="1836942"/>
          </a:xfrm>
          <a:custGeom>
            <a:avLst/>
            <a:gdLst/>
            <a:ahLst/>
            <a:cxnLst/>
            <a:rect r="r" b="b" t="t" l="l"/>
            <a:pathLst>
              <a:path h="1836942" w="1664728">
                <a:moveTo>
                  <a:pt x="0" y="0"/>
                </a:moveTo>
                <a:lnTo>
                  <a:pt x="1664728" y="0"/>
                </a:lnTo>
                <a:lnTo>
                  <a:pt x="1664728" y="1836941"/>
                </a:lnTo>
                <a:lnTo>
                  <a:pt x="0" y="1836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17627">
            <a:off x="10118231" y="7366178"/>
            <a:ext cx="2030048" cy="672453"/>
          </a:xfrm>
          <a:custGeom>
            <a:avLst/>
            <a:gdLst/>
            <a:ahLst/>
            <a:cxnLst/>
            <a:rect r="r" b="b" t="t" l="l"/>
            <a:pathLst>
              <a:path h="672453" w="2030048">
                <a:moveTo>
                  <a:pt x="0" y="0"/>
                </a:moveTo>
                <a:lnTo>
                  <a:pt x="2030047" y="0"/>
                </a:lnTo>
                <a:lnTo>
                  <a:pt x="2030047" y="672453"/>
                </a:lnTo>
                <a:lnTo>
                  <a:pt x="0" y="67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52782">
            <a:off x="11493960" y="9121875"/>
            <a:ext cx="823701" cy="272851"/>
          </a:xfrm>
          <a:custGeom>
            <a:avLst/>
            <a:gdLst/>
            <a:ahLst/>
            <a:cxnLst/>
            <a:rect r="r" b="b" t="t" l="l"/>
            <a:pathLst>
              <a:path h="272851" w="823701">
                <a:moveTo>
                  <a:pt x="0" y="0"/>
                </a:moveTo>
                <a:lnTo>
                  <a:pt x="823701" y="0"/>
                </a:lnTo>
                <a:lnTo>
                  <a:pt x="823701" y="272850"/>
                </a:lnTo>
                <a:lnTo>
                  <a:pt x="0" y="27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70481" y="2849002"/>
            <a:ext cx="9935330" cy="743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5662" indent="-567831" lvl="1">
              <a:lnSpc>
                <a:spcPts val="7364"/>
              </a:lnSpc>
              <a:buFont typeface="Arial"/>
              <a:buChar char="•"/>
            </a:pPr>
            <a:r>
              <a:rPr lang="en-US" sz="5260">
                <a:solidFill>
                  <a:srgbClr val="F4F4F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group of gram-positive, anaerobic bacteria.</a:t>
            </a:r>
          </a:p>
          <a:p>
            <a:pPr algn="l" marL="1135662" indent="-567831" lvl="1">
              <a:lnSpc>
                <a:spcPts val="7364"/>
              </a:lnSpc>
              <a:buFont typeface="Arial"/>
              <a:buChar char="•"/>
            </a:pPr>
            <a:r>
              <a:rPr lang="en-US" sz="5260">
                <a:solidFill>
                  <a:srgbClr val="F4F4F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Found in soil, intestines, and organic matter.</a:t>
            </a:r>
          </a:p>
          <a:p>
            <a:pPr algn="l" marL="1135662" indent="-567831" lvl="1">
              <a:lnSpc>
                <a:spcPts val="7364"/>
              </a:lnSpc>
              <a:spcBef>
                <a:spcPct val="0"/>
              </a:spcBef>
              <a:buFont typeface="Arial"/>
              <a:buChar char="•"/>
            </a:pPr>
            <a:r>
              <a:rPr lang="en-US" sz="5260">
                <a:solidFill>
                  <a:srgbClr val="F4F4F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Known for their ability to form spores and produce potent toxins.</a:t>
            </a:r>
          </a:p>
          <a:p>
            <a:pPr algn="l">
              <a:lnSpc>
                <a:spcPts val="7364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21182" y="-1466212"/>
            <a:ext cx="5033871" cy="4989825"/>
          </a:xfrm>
          <a:custGeom>
            <a:avLst/>
            <a:gdLst/>
            <a:ahLst/>
            <a:cxnLst/>
            <a:rect r="r" b="b" t="t" l="l"/>
            <a:pathLst>
              <a:path h="4989825" w="5033871">
                <a:moveTo>
                  <a:pt x="0" y="0"/>
                </a:moveTo>
                <a:lnTo>
                  <a:pt x="5033871" y="0"/>
                </a:lnTo>
                <a:lnTo>
                  <a:pt x="5033871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37483" y="126551"/>
            <a:ext cx="9123055" cy="233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2"/>
              </a:lnSpc>
            </a:pPr>
            <a:r>
              <a:rPr lang="en-US" b="true" sz="6587" spc="151">
                <a:solidFill>
                  <a:srgbClr val="F4F4F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General Characteristics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06" y="-2053407"/>
            <a:ext cx="11379615" cy="14385424"/>
            <a:chOff x="0" y="0"/>
            <a:chExt cx="2907528" cy="36755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07528" cy="3675522"/>
            </a:xfrm>
            <a:custGeom>
              <a:avLst/>
              <a:gdLst/>
              <a:ahLst/>
              <a:cxnLst/>
              <a:rect r="r" b="b" t="t" l="l"/>
              <a:pathLst>
                <a:path h="3675522" w="2907528">
                  <a:moveTo>
                    <a:pt x="0" y="0"/>
                  </a:moveTo>
                  <a:lnTo>
                    <a:pt x="2907528" y="0"/>
                  </a:lnTo>
                  <a:lnTo>
                    <a:pt x="2907528" y="3675522"/>
                  </a:lnTo>
                  <a:lnTo>
                    <a:pt x="0" y="3675522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07528" cy="371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12936" y="7342192"/>
            <a:ext cx="5033871" cy="4989825"/>
          </a:xfrm>
          <a:custGeom>
            <a:avLst/>
            <a:gdLst/>
            <a:ahLst/>
            <a:cxnLst/>
            <a:rect r="r" b="b" t="t" l="l"/>
            <a:pathLst>
              <a:path h="4989825" w="5033871">
                <a:moveTo>
                  <a:pt x="0" y="0"/>
                </a:moveTo>
                <a:lnTo>
                  <a:pt x="5033871" y="0"/>
                </a:lnTo>
                <a:lnTo>
                  <a:pt x="5033871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6454" y="7342192"/>
            <a:ext cx="1664728" cy="1836942"/>
          </a:xfrm>
          <a:custGeom>
            <a:avLst/>
            <a:gdLst/>
            <a:ahLst/>
            <a:cxnLst/>
            <a:rect r="r" b="b" t="t" l="l"/>
            <a:pathLst>
              <a:path h="1836942" w="1664728">
                <a:moveTo>
                  <a:pt x="0" y="0"/>
                </a:moveTo>
                <a:lnTo>
                  <a:pt x="1664728" y="0"/>
                </a:lnTo>
                <a:lnTo>
                  <a:pt x="1664728" y="1836941"/>
                </a:lnTo>
                <a:lnTo>
                  <a:pt x="0" y="1836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917627">
            <a:off x="10118231" y="7366178"/>
            <a:ext cx="2030048" cy="672453"/>
          </a:xfrm>
          <a:custGeom>
            <a:avLst/>
            <a:gdLst/>
            <a:ahLst/>
            <a:cxnLst/>
            <a:rect r="r" b="b" t="t" l="l"/>
            <a:pathLst>
              <a:path h="672453" w="2030048">
                <a:moveTo>
                  <a:pt x="0" y="0"/>
                </a:moveTo>
                <a:lnTo>
                  <a:pt x="2030047" y="0"/>
                </a:lnTo>
                <a:lnTo>
                  <a:pt x="2030047" y="672453"/>
                </a:lnTo>
                <a:lnTo>
                  <a:pt x="0" y="67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52782">
            <a:off x="11493960" y="9121875"/>
            <a:ext cx="823701" cy="272851"/>
          </a:xfrm>
          <a:custGeom>
            <a:avLst/>
            <a:gdLst/>
            <a:ahLst/>
            <a:cxnLst/>
            <a:rect r="r" b="b" t="t" l="l"/>
            <a:pathLst>
              <a:path h="272851" w="823701">
                <a:moveTo>
                  <a:pt x="0" y="0"/>
                </a:moveTo>
                <a:lnTo>
                  <a:pt x="823701" y="0"/>
                </a:lnTo>
                <a:lnTo>
                  <a:pt x="823701" y="272850"/>
                </a:lnTo>
                <a:lnTo>
                  <a:pt x="0" y="27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8995" y="2170593"/>
            <a:ext cx="10993826" cy="743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5662" indent="-567831" lvl="1">
              <a:lnSpc>
                <a:spcPts val="7364"/>
              </a:lnSpc>
              <a:buFont typeface="Arial"/>
              <a:buChar char="•"/>
            </a:pPr>
            <a:r>
              <a:rPr lang="en-US" sz="5260">
                <a:solidFill>
                  <a:srgbClr val="F4F4F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Rod-shaped, gram-positive bacteria (may lose stain with age).</a:t>
            </a:r>
          </a:p>
          <a:p>
            <a:pPr algn="l" marL="1135662" indent="-567831" lvl="1">
              <a:lnSpc>
                <a:spcPts val="7364"/>
              </a:lnSpc>
              <a:buFont typeface="Arial"/>
              <a:buChar char="•"/>
            </a:pPr>
            <a:r>
              <a:rPr lang="en-US" sz="5260">
                <a:solidFill>
                  <a:srgbClr val="F4F4F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Form endospores resistant to heat, desiccation, and chemicals.</a:t>
            </a:r>
          </a:p>
          <a:p>
            <a:pPr algn="l" marL="1135662" indent="-567831" lvl="1">
              <a:lnSpc>
                <a:spcPts val="7364"/>
              </a:lnSpc>
              <a:buFont typeface="Arial"/>
              <a:buChar char="•"/>
            </a:pPr>
            <a:r>
              <a:rPr lang="en-US" sz="5260">
                <a:solidFill>
                  <a:srgbClr val="F4F4F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Pleomorphic appearance in some species.</a:t>
            </a:r>
          </a:p>
          <a:p>
            <a:pPr algn="l">
              <a:lnSpc>
                <a:spcPts val="7364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13392" y="-3148359"/>
            <a:ext cx="5033871" cy="4989825"/>
          </a:xfrm>
          <a:custGeom>
            <a:avLst/>
            <a:gdLst/>
            <a:ahLst/>
            <a:cxnLst/>
            <a:rect r="r" b="b" t="t" l="l"/>
            <a:pathLst>
              <a:path h="4989825" w="5033871">
                <a:moveTo>
                  <a:pt x="0" y="0"/>
                </a:moveTo>
                <a:lnTo>
                  <a:pt x="5033872" y="0"/>
                </a:lnTo>
                <a:lnTo>
                  <a:pt x="5033872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02821" y="0"/>
            <a:ext cx="6885179" cy="5861244"/>
          </a:xfrm>
          <a:custGeom>
            <a:avLst/>
            <a:gdLst/>
            <a:ahLst/>
            <a:cxnLst/>
            <a:rect r="r" b="b" t="t" l="l"/>
            <a:pathLst>
              <a:path h="5861244" w="6885179">
                <a:moveTo>
                  <a:pt x="0" y="0"/>
                </a:moveTo>
                <a:lnTo>
                  <a:pt x="6885179" y="0"/>
                </a:lnTo>
                <a:lnTo>
                  <a:pt x="6885179" y="5861244"/>
                </a:lnTo>
                <a:lnTo>
                  <a:pt x="0" y="586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937" r="0" b="-493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8070" y="-71917"/>
            <a:ext cx="9123055" cy="233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2"/>
              </a:lnSpc>
            </a:pPr>
            <a:r>
              <a:rPr lang="en-US" b="true" sz="6587" spc="151">
                <a:solidFill>
                  <a:srgbClr val="F4F4F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Morphological 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85" t="-58433" r="-9465" b="-474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35023" y="7493109"/>
            <a:ext cx="5498019" cy="4480885"/>
          </a:xfrm>
          <a:custGeom>
            <a:avLst/>
            <a:gdLst/>
            <a:ahLst/>
            <a:cxnLst/>
            <a:rect r="r" b="b" t="t" l="l"/>
            <a:pathLst>
              <a:path h="4480885" w="5498019">
                <a:moveTo>
                  <a:pt x="0" y="0"/>
                </a:moveTo>
                <a:lnTo>
                  <a:pt x="5498018" y="0"/>
                </a:lnTo>
                <a:lnTo>
                  <a:pt x="5498018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09335">
            <a:off x="12764065" y="7028922"/>
            <a:ext cx="2802635" cy="928373"/>
          </a:xfrm>
          <a:custGeom>
            <a:avLst/>
            <a:gdLst/>
            <a:ahLst/>
            <a:cxnLst/>
            <a:rect r="r" b="b" t="t" l="l"/>
            <a:pathLst>
              <a:path h="928373" w="2802635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22660" y="469855"/>
            <a:ext cx="8842680" cy="9347289"/>
          </a:xfrm>
          <a:custGeom>
            <a:avLst/>
            <a:gdLst/>
            <a:ahLst/>
            <a:cxnLst/>
            <a:rect r="r" b="b" t="t" l="l"/>
            <a:pathLst>
              <a:path h="9347289" w="8842680">
                <a:moveTo>
                  <a:pt x="0" y="0"/>
                </a:moveTo>
                <a:lnTo>
                  <a:pt x="8842680" y="0"/>
                </a:lnTo>
                <a:lnTo>
                  <a:pt x="8842680" y="9347290"/>
                </a:lnTo>
                <a:lnTo>
                  <a:pt x="0" y="9347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94795"/>
            <a:ext cx="14191325" cy="118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3"/>
              </a:lnSpc>
            </a:pPr>
            <a:r>
              <a:rPr lang="en-US" b="true" sz="6545" spc="150">
                <a:solidFill>
                  <a:srgbClr val="F4F4F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SPORULATION IN CLOSTRIDIUM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971789" y="-1629316"/>
            <a:ext cx="5498019" cy="4480885"/>
          </a:xfrm>
          <a:custGeom>
            <a:avLst/>
            <a:gdLst/>
            <a:ahLst/>
            <a:cxnLst/>
            <a:rect r="r" b="b" t="t" l="l"/>
            <a:pathLst>
              <a:path h="4480885" w="5498019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68108">
            <a:off x="3038521" y="1668100"/>
            <a:ext cx="2802635" cy="928373"/>
          </a:xfrm>
          <a:custGeom>
            <a:avLst/>
            <a:gdLst/>
            <a:ahLst/>
            <a:cxnLst/>
            <a:rect r="r" b="b" t="t" l="l"/>
            <a:pathLst>
              <a:path h="928373" w="2802635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64130" y="1674237"/>
            <a:ext cx="13202429" cy="8059314"/>
          </a:xfrm>
          <a:custGeom>
            <a:avLst/>
            <a:gdLst/>
            <a:ahLst/>
            <a:cxnLst/>
            <a:rect r="r" b="b" t="t" l="l"/>
            <a:pathLst>
              <a:path h="8059314" w="13202429">
                <a:moveTo>
                  <a:pt x="0" y="0"/>
                </a:moveTo>
                <a:lnTo>
                  <a:pt x="13202430" y="0"/>
                </a:lnTo>
                <a:lnTo>
                  <a:pt x="13202430" y="8059314"/>
                </a:lnTo>
                <a:lnTo>
                  <a:pt x="0" y="8059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7140"/>
            <a:ext cx="16518353" cy="8666610"/>
            <a:chOff x="0" y="0"/>
            <a:chExt cx="4220492" cy="2214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0492" cy="2214346"/>
            </a:xfrm>
            <a:custGeom>
              <a:avLst/>
              <a:gdLst/>
              <a:ahLst/>
              <a:cxnLst/>
              <a:rect r="r" b="b" t="t" l="l"/>
              <a:pathLst>
                <a:path h="2214346" w="4220492">
                  <a:moveTo>
                    <a:pt x="4218" y="0"/>
                  </a:moveTo>
                  <a:lnTo>
                    <a:pt x="4216274" y="0"/>
                  </a:lnTo>
                  <a:cubicBezTo>
                    <a:pt x="4218603" y="0"/>
                    <a:pt x="4220492" y="1889"/>
                    <a:pt x="4220492" y="4218"/>
                  </a:cubicBezTo>
                  <a:lnTo>
                    <a:pt x="4220492" y="2210128"/>
                  </a:lnTo>
                  <a:cubicBezTo>
                    <a:pt x="4220492" y="2212458"/>
                    <a:pt x="4218603" y="2214346"/>
                    <a:pt x="4216274" y="2214346"/>
                  </a:cubicBezTo>
                  <a:lnTo>
                    <a:pt x="4218" y="2214346"/>
                  </a:lnTo>
                  <a:cubicBezTo>
                    <a:pt x="1889" y="2214346"/>
                    <a:pt x="0" y="2212458"/>
                    <a:pt x="0" y="2210128"/>
                  </a:cubicBezTo>
                  <a:lnTo>
                    <a:pt x="0" y="4218"/>
                  </a:lnTo>
                  <a:cubicBezTo>
                    <a:pt x="0" y="1889"/>
                    <a:pt x="1889" y="0"/>
                    <a:pt x="4218" y="0"/>
                  </a:cubicBez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20492" cy="2252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13421" y="6736623"/>
            <a:ext cx="18851510" cy="3550377"/>
            <a:chOff x="0" y="0"/>
            <a:chExt cx="4816621" cy="9071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621" cy="907133"/>
            </a:xfrm>
            <a:custGeom>
              <a:avLst/>
              <a:gdLst/>
              <a:ahLst/>
              <a:cxnLst/>
              <a:rect r="r" b="b" t="t" l="l"/>
              <a:pathLst>
                <a:path h="907133" w="4816621">
                  <a:moveTo>
                    <a:pt x="0" y="0"/>
                  </a:moveTo>
                  <a:lnTo>
                    <a:pt x="4816621" y="0"/>
                  </a:lnTo>
                  <a:lnTo>
                    <a:pt x="4816621" y="907133"/>
                  </a:lnTo>
                  <a:lnTo>
                    <a:pt x="0" y="907133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621" cy="945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729928" y="7578730"/>
            <a:ext cx="3912085" cy="4316783"/>
          </a:xfrm>
          <a:custGeom>
            <a:avLst/>
            <a:gdLst/>
            <a:ahLst/>
            <a:cxnLst/>
            <a:rect r="r" b="b" t="t" l="l"/>
            <a:pathLst>
              <a:path h="4316783" w="3912085">
                <a:moveTo>
                  <a:pt x="0" y="0"/>
                </a:moveTo>
                <a:lnTo>
                  <a:pt x="3912085" y="0"/>
                </a:lnTo>
                <a:lnTo>
                  <a:pt x="3912085" y="4316783"/>
                </a:lnTo>
                <a:lnTo>
                  <a:pt x="0" y="431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151643" y="6875358"/>
            <a:ext cx="3912085" cy="4316783"/>
          </a:xfrm>
          <a:custGeom>
            <a:avLst/>
            <a:gdLst/>
            <a:ahLst/>
            <a:cxnLst/>
            <a:rect r="r" b="b" t="t" l="l"/>
            <a:pathLst>
              <a:path h="4316783" w="3912085">
                <a:moveTo>
                  <a:pt x="0" y="0"/>
                </a:moveTo>
                <a:lnTo>
                  <a:pt x="3912085" y="0"/>
                </a:lnTo>
                <a:lnTo>
                  <a:pt x="3912085" y="4316783"/>
                </a:lnTo>
                <a:lnTo>
                  <a:pt x="0" y="431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25837" y="-2448193"/>
            <a:ext cx="4442431" cy="4901993"/>
          </a:xfrm>
          <a:custGeom>
            <a:avLst/>
            <a:gdLst/>
            <a:ahLst/>
            <a:cxnLst/>
            <a:rect r="r" b="b" t="t" l="l"/>
            <a:pathLst>
              <a:path h="4901993" w="4442431">
                <a:moveTo>
                  <a:pt x="0" y="0"/>
                </a:moveTo>
                <a:lnTo>
                  <a:pt x="4442432" y="0"/>
                </a:lnTo>
                <a:lnTo>
                  <a:pt x="4442432" y="4901993"/>
                </a:lnTo>
                <a:lnTo>
                  <a:pt x="0" y="4901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223274">
            <a:off x="14769926" y="889513"/>
            <a:ext cx="1111824" cy="1028437"/>
          </a:xfrm>
          <a:custGeom>
            <a:avLst/>
            <a:gdLst/>
            <a:ahLst/>
            <a:cxnLst/>
            <a:rect r="r" b="b" t="t" l="l"/>
            <a:pathLst>
              <a:path h="1028437" w="1111824">
                <a:moveTo>
                  <a:pt x="0" y="0"/>
                </a:moveTo>
                <a:lnTo>
                  <a:pt x="1111823" y="0"/>
                </a:lnTo>
                <a:lnTo>
                  <a:pt x="1111823" y="1028437"/>
                </a:lnTo>
                <a:lnTo>
                  <a:pt x="0" y="102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267724">
            <a:off x="1074482" y="1376611"/>
            <a:ext cx="2030048" cy="672453"/>
          </a:xfrm>
          <a:custGeom>
            <a:avLst/>
            <a:gdLst/>
            <a:ahLst/>
            <a:cxnLst/>
            <a:rect r="r" b="b" t="t" l="l"/>
            <a:pathLst>
              <a:path h="672453" w="2030048">
                <a:moveTo>
                  <a:pt x="0" y="0"/>
                </a:moveTo>
                <a:lnTo>
                  <a:pt x="2030048" y="0"/>
                </a:lnTo>
                <a:lnTo>
                  <a:pt x="2030048" y="672453"/>
                </a:lnTo>
                <a:lnTo>
                  <a:pt x="0" y="67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551889" y="-1295818"/>
            <a:ext cx="3519143" cy="2868101"/>
          </a:xfrm>
          <a:custGeom>
            <a:avLst/>
            <a:gdLst/>
            <a:ahLst/>
            <a:cxnLst/>
            <a:rect r="r" b="b" t="t" l="l"/>
            <a:pathLst>
              <a:path h="2868101" w="3519143">
                <a:moveTo>
                  <a:pt x="0" y="0"/>
                </a:moveTo>
                <a:lnTo>
                  <a:pt x="3519143" y="0"/>
                </a:lnTo>
                <a:lnTo>
                  <a:pt x="3519143" y="2868101"/>
                </a:lnTo>
                <a:lnTo>
                  <a:pt x="0" y="2868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7683" y="284776"/>
            <a:ext cx="8624038" cy="128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5"/>
              </a:lnSpc>
            </a:pPr>
            <a:r>
              <a:rPr lang="en-US" b="true" sz="7161" spc="164">
                <a:solidFill>
                  <a:srgbClr val="F4F4F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LIFE CYCLE: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1759" y="1636637"/>
            <a:ext cx="15724481" cy="820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difficile exists in two states—the </a:t>
            </a:r>
            <a:r>
              <a:rPr lang="en-US" b="true" sz="3899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vegetative (growth)</a:t>
            </a:r>
            <a:r>
              <a:rPr lang="en-US" sz="3899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 form or the </a:t>
            </a:r>
            <a:r>
              <a:rPr lang="en-US" b="true" sz="3899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spore state.</a:t>
            </a:r>
          </a:p>
          <a:p>
            <a:pPr algn="just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In the vegetative state, the bacterium is able to use nutrients to grow and divide. However, when conditions become unfavourable, C. difficile is able to enter a dormant state and form a highly resistant spore.</a:t>
            </a:r>
          </a:p>
          <a:p>
            <a:pPr algn="just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Unfavorable conditions include deprivation of nutrients, exposure to a very acidic environment, or exposure to high temperatures.</a:t>
            </a:r>
          </a:p>
          <a:p>
            <a:pPr algn="just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These spores are very resistant to heat, radiation, drying, chemicals, and even oxygen (for up to two years).  </a:t>
            </a:r>
          </a:p>
          <a:p>
            <a:pPr algn="just">
              <a:lnSpc>
                <a:spcPts val="54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7140"/>
            <a:ext cx="16518353" cy="8666610"/>
            <a:chOff x="0" y="0"/>
            <a:chExt cx="4220492" cy="2214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0492" cy="2214346"/>
            </a:xfrm>
            <a:custGeom>
              <a:avLst/>
              <a:gdLst/>
              <a:ahLst/>
              <a:cxnLst/>
              <a:rect r="r" b="b" t="t" l="l"/>
              <a:pathLst>
                <a:path h="2214346" w="4220492">
                  <a:moveTo>
                    <a:pt x="4218" y="0"/>
                  </a:moveTo>
                  <a:lnTo>
                    <a:pt x="4216274" y="0"/>
                  </a:lnTo>
                  <a:cubicBezTo>
                    <a:pt x="4218603" y="0"/>
                    <a:pt x="4220492" y="1889"/>
                    <a:pt x="4220492" y="4218"/>
                  </a:cubicBezTo>
                  <a:lnTo>
                    <a:pt x="4220492" y="2210128"/>
                  </a:lnTo>
                  <a:cubicBezTo>
                    <a:pt x="4220492" y="2212458"/>
                    <a:pt x="4218603" y="2214346"/>
                    <a:pt x="4216274" y="2214346"/>
                  </a:cubicBezTo>
                  <a:lnTo>
                    <a:pt x="4218" y="2214346"/>
                  </a:lnTo>
                  <a:cubicBezTo>
                    <a:pt x="1889" y="2214346"/>
                    <a:pt x="0" y="2212458"/>
                    <a:pt x="0" y="2210128"/>
                  </a:cubicBezTo>
                  <a:lnTo>
                    <a:pt x="0" y="4218"/>
                  </a:lnTo>
                  <a:cubicBezTo>
                    <a:pt x="0" y="1889"/>
                    <a:pt x="1889" y="0"/>
                    <a:pt x="4218" y="0"/>
                  </a:cubicBez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20492" cy="2252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13421" y="6736623"/>
            <a:ext cx="18851510" cy="3550377"/>
            <a:chOff x="0" y="0"/>
            <a:chExt cx="4816621" cy="9071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621" cy="907133"/>
            </a:xfrm>
            <a:custGeom>
              <a:avLst/>
              <a:gdLst/>
              <a:ahLst/>
              <a:cxnLst/>
              <a:rect r="r" b="b" t="t" l="l"/>
              <a:pathLst>
                <a:path h="907133" w="4816621">
                  <a:moveTo>
                    <a:pt x="0" y="0"/>
                  </a:moveTo>
                  <a:lnTo>
                    <a:pt x="4816621" y="0"/>
                  </a:lnTo>
                  <a:lnTo>
                    <a:pt x="4816621" y="907133"/>
                  </a:lnTo>
                  <a:lnTo>
                    <a:pt x="0" y="907133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621" cy="945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729928" y="7578730"/>
            <a:ext cx="3912085" cy="4316783"/>
          </a:xfrm>
          <a:custGeom>
            <a:avLst/>
            <a:gdLst/>
            <a:ahLst/>
            <a:cxnLst/>
            <a:rect r="r" b="b" t="t" l="l"/>
            <a:pathLst>
              <a:path h="4316783" w="3912085">
                <a:moveTo>
                  <a:pt x="0" y="0"/>
                </a:moveTo>
                <a:lnTo>
                  <a:pt x="3912085" y="0"/>
                </a:lnTo>
                <a:lnTo>
                  <a:pt x="3912085" y="4316783"/>
                </a:lnTo>
                <a:lnTo>
                  <a:pt x="0" y="431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151643" y="6875358"/>
            <a:ext cx="3912085" cy="4316783"/>
          </a:xfrm>
          <a:custGeom>
            <a:avLst/>
            <a:gdLst/>
            <a:ahLst/>
            <a:cxnLst/>
            <a:rect r="r" b="b" t="t" l="l"/>
            <a:pathLst>
              <a:path h="4316783" w="3912085">
                <a:moveTo>
                  <a:pt x="0" y="0"/>
                </a:moveTo>
                <a:lnTo>
                  <a:pt x="3912085" y="0"/>
                </a:lnTo>
                <a:lnTo>
                  <a:pt x="3912085" y="4316783"/>
                </a:lnTo>
                <a:lnTo>
                  <a:pt x="0" y="431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25837" y="-2448193"/>
            <a:ext cx="4442431" cy="4901993"/>
          </a:xfrm>
          <a:custGeom>
            <a:avLst/>
            <a:gdLst/>
            <a:ahLst/>
            <a:cxnLst/>
            <a:rect r="r" b="b" t="t" l="l"/>
            <a:pathLst>
              <a:path h="4901993" w="4442431">
                <a:moveTo>
                  <a:pt x="0" y="0"/>
                </a:moveTo>
                <a:lnTo>
                  <a:pt x="4442432" y="0"/>
                </a:lnTo>
                <a:lnTo>
                  <a:pt x="4442432" y="4901993"/>
                </a:lnTo>
                <a:lnTo>
                  <a:pt x="0" y="4901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223274">
            <a:off x="14769926" y="889513"/>
            <a:ext cx="1111824" cy="1028437"/>
          </a:xfrm>
          <a:custGeom>
            <a:avLst/>
            <a:gdLst/>
            <a:ahLst/>
            <a:cxnLst/>
            <a:rect r="r" b="b" t="t" l="l"/>
            <a:pathLst>
              <a:path h="1028437" w="1111824">
                <a:moveTo>
                  <a:pt x="0" y="0"/>
                </a:moveTo>
                <a:lnTo>
                  <a:pt x="1111823" y="0"/>
                </a:lnTo>
                <a:lnTo>
                  <a:pt x="1111823" y="1028437"/>
                </a:lnTo>
                <a:lnTo>
                  <a:pt x="0" y="102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267724">
            <a:off x="1074482" y="1376611"/>
            <a:ext cx="2030048" cy="672453"/>
          </a:xfrm>
          <a:custGeom>
            <a:avLst/>
            <a:gdLst/>
            <a:ahLst/>
            <a:cxnLst/>
            <a:rect r="r" b="b" t="t" l="l"/>
            <a:pathLst>
              <a:path h="672453" w="2030048">
                <a:moveTo>
                  <a:pt x="0" y="0"/>
                </a:moveTo>
                <a:lnTo>
                  <a:pt x="2030048" y="0"/>
                </a:lnTo>
                <a:lnTo>
                  <a:pt x="2030048" y="672453"/>
                </a:lnTo>
                <a:lnTo>
                  <a:pt x="0" y="67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551889" y="-1295818"/>
            <a:ext cx="3519143" cy="2868101"/>
          </a:xfrm>
          <a:custGeom>
            <a:avLst/>
            <a:gdLst/>
            <a:ahLst/>
            <a:cxnLst/>
            <a:rect r="r" b="b" t="t" l="l"/>
            <a:pathLst>
              <a:path h="2868101" w="3519143">
                <a:moveTo>
                  <a:pt x="0" y="0"/>
                </a:moveTo>
                <a:lnTo>
                  <a:pt x="3519143" y="0"/>
                </a:lnTo>
                <a:lnTo>
                  <a:pt x="3519143" y="2868101"/>
                </a:lnTo>
                <a:lnTo>
                  <a:pt x="0" y="2868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7683" y="284776"/>
            <a:ext cx="8624038" cy="128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5"/>
              </a:lnSpc>
            </a:pPr>
            <a:r>
              <a:rPr lang="en-US" b="true" sz="7161" spc="164">
                <a:solidFill>
                  <a:srgbClr val="F4F4F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LIFE CYCLE: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3181" y="1687830"/>
            <a:ext cx="14741639" cy="683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The spore is dormant, and a thick spore coat protects its genetic material.</a:t>
            </a:r>
          </a:p>
          <a:p>
            <a:pPr algn="just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When conditions become favourable again, the </a:t>
            </a:r>
            <a:r>
              <a:rPr lang="en-US" sz="3899" u="sng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  <a:hlinkClick r:id="rId6" tooltip="http://bioinfo.bact.wisc.edu/themicrobialworld/CperCdiff.html"/>
              </a:rPr>
              <a:t>C. difficile spore</a:t>
            </a:r>
            <a:r>
              <a:rPr lang="en-US" sz="3899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 is able to return to its vegetative state.</a:t>
            </a:r>
          </a:p>
          <a:p>
            <a:pPr algn="just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The bacteria’s ability to form spores enables its survival through the human digestive system.</a:t>
            </a:r>
          </a:p>
          <a:p>
            <a:pPr algn="just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In addition to out into the oxygenated environment until it returns to its human host and back into the vegetative state</a:t>
            </a:r>
            <a:r>
              <a:rPr lang="en-US" sz="3899" u="sng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  <a:hlinkClick r:id="rId7" tooltip="http://citeseerx.ist.psu.edu/viewdoc/download?doi=10.1.1.619.6212&amp;rep=rep1&amp;type=pdf"/>
              </a:rPr>
              <a:t>.</a:t>
            </a:r>
          </a:p>
          <a:p>
            <a:pPr algn="just">
              <a:lnSpc>
                <a:spcPts val="54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86122" y="-1538646"/>
            <a:ext cx="5498019" cy="4480885"/>
          </a:xfrm>
          <a:custGeom>
            <a:avLst/>
            <a:gdLst/>
            <a:ahLst/>
            <a:cxnLst/>
            <a:rect r="r" b="b" t="t" l="l"/>
            <a:pathLst>
              <a:path h="4480885" w="5498019">
                <a:moveTo>
                  <a:pt x="0" y="0"/>
                </a:moveTo>
                <a:lnTo>
                  <a:pt x="5498019" y="0"/>
                </a:lnTo>
                <a:lnTo>
                  <a:pt x="5498019" y="4480886"/>
                </a:lnTo>
                <a:lnTo>
                  <a:pt x="0" y="4480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1915" y="7703545"/>
            <a:ext cx="5498019" cy="4480885"/>
          </a:xfrm>
          <a:custGeom>
            <a:avLst/>
            <a:gdLst/>
            <a:ahLst/>
            <a:cxnLst/>
            <a:rect r="r" b="b" t="t" l="l"/>
            <a:pathLst>
              <a:path h="4480885" w="5498019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13452">
            <a:off x="14007231" y="701797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70388" y="4682361"/>
            <a:ext cx="4198163" cy="4598396"/>
            <a:chOff x="0" y="0"/>
            <a:chExt cx="1105689" cy="1211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5689" cy="1211100"/>
            </a:xfrm>
            <a:custGeom>
              <a:avLst/>
              <a:gdLst/>
              <a:ahLst/>
              <a:cxnLst/>
              <a:rect r="r" b="b" t="t" l="l"/>
              <a:pathLst>
                <a:path h="1211100" w="1105689">
                  <a:moveTo>
                    <a:pt x="14753" y="0"/>
                  </a:moveTo>
                  <a:lnTo>
                    <a:pt x="1090936" y="0"/>
                  </a:lnTo>
                  <a:cubicBezTo>
                    <a:pt x="1099084" y="0"/>
                    <a:pt x="1105689" y="6605"/>
                    <a:pt x="1105689" y="14753"/>
                  </a:cubicBezTo>
                  <a:lnTo>
                    <a:pt x="1105689" y="1196347"/>
                  </a:lnTo>
                  <a:cubicBezTo>
                    <a:pt x="1105689" y="1204495"/>
                    <a:pt x="1099084" y="1211100"/>
                    <a:pt x="1090936" y="1211100"/>
                  </a:cubicBezTo>
                  <a:lnTo>
                    <a:pt x="14753" y="1211100"/>
                  </a:lnTo>
                  <a:cubicBezTo>
                    <a:pt x="10840" y="1211100"/>
                    <a:pt x="7088" y="1209546"/>
                    <a:pt x="4321" y="1206779"/>
                  </a:cubicBezTo>
                  <a:cubicBezTo>
                    <a:pt x="1554" y="1204013"/>
                    <a:pt x="0" y="1200260"/>
                    <a:pt x="0" y="1196347"/>
                  </a:cubicBezTo>
                  <a:lnTo>
                    <a:pt x="0" y="14753"/>
                  </a:lnTo>
                  <a:cubicBezTo>
                    <a:pt x="0" y="10840"/>
                    <a:pt x="1554" y="7088"/>
                    <a:pt x="4321" y="4321"/>
                  </a:cubicBezTo>
                  <a:cubicBezTo>
                    <a:pt x="7088" y="1554"/>
                    <a:pt x="10840" y="0"/>
                    <a:pt x="14753" y="0"/>
                  </a:cubicBezTo>
                  <a:close/>
                </a:path>
              </a:pathLst>
            </a:custGeom>
            <a:solidFill>
              <a:srgbClr val="568CC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05689" cy="1249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07858" y="4682361"/>
            <a:ext cx="4269248" cy="4598396"/>
            <a:chOff x="0" y="0"/>
            <a:chExt cx="1124411" cy="1211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4411" cy="1211100"/>
            </a:xfrm>
            <a:custGeom>
              <a:avLst/>
              <a:gdLst/>
              <a:ahLst/>
              <a:cxnLst/>
              <a:rect r="r" b="b" t="t" l="l"/>
              <a:pathLst>
                <a:path h="1211100" w="1124411">
                  <a:moveTo>
                    <a:pt x="14507" y="0"/>
                  </a:moveTo>
                  <a:lnTo>
                    <a:pt x="1109904" y="0"/>
                  </a:lnTo>
                  <a:cubicBezTo>
                    <a:pt x="1117916" y="0"/>
                    <a:pt x="1124411" y="6495"/>
                    <a:pt x="1124411" y="14507"/>
                  </a:cubicBezTo>
                  <a:lnTo>
                    <a:pt x="1124411" y="1196593"/>
                  </a:lnTo>
                  <a:cubicBezTo>
                    <a:pt x="1124411" y="1204605"/>
                    <a:pt x="1117916" y="1211100"/>
                    <a:pt x="1109904" y="1211100"/>
                  </a:cubicBezTo>
                  <a:lnTo>
                    <a:pt x="14507" y="1211100"/>
                  </a:lnTo>
                  <a:cubicBezTo>
                    <a:pt x="6495" y="1211100"/>
                    <a:pt x="0" y="1204605"/>
                    <a:pt x="0" y="1196593"/>
                  </a:cubicBezTo>
                  <a:lnTo>
                    <a:pt x="0" y="14507"/>
                  </a:lnTo>
                  <a:cubicBezTo>
                    <a:pt x="0" y="6495"/>
                    <a:pt x="6495" y="0"/>
                    <a:pt x="14507" y="0"/>
                  </a:cubicBezTo>
                  <a:close/>
                </a:path>
              </a:pathLst>
            </a:custGeom>
            <a:solidFill>
              <a:srgbClr val="568CC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24411" cy="1249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91680" y="4682361"/>
            <a:ext cx="4512793" cy="4575939"/>
            <a:chOff x="0" y="0"/>
            <a:chExt cx="1188554" cy="12051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8554" cy="1205186"/>
            </a:xfrm>
            <a:custGeom>
              <a:avLst/>
              <a:gdLst/>
              <a:ahLst/>
              <a:cxnLst/>
              <a:rect r="r" b="b" t="t" l="l"/>
              <a:pathLst>
                <a:path h="1205186" w="1188554">
                  <a:moveTo>
                    <a:pt x="13724" y="0"/>
                  </a:moveTo>
                  <a:lnTo>
                    <a:pt x="1174830" y="0"/>
                  </a:lnTo>
                  <a:cubicBezTo>
                    <a:pt x="1178470" y="0"/>
                    <a:pt x="1181961" y="1446"/>
                    <a:pt x="1184535" y="4020"/>
                  </a:cubicBezTo>
                  <a:cubicBezTo>
                    <a:pt x="1187108" y="6594"/>
                    <a:pt x="1188554" y="10084"/>
                    <a:pt x="1188554" y="13724"/>
                  </a:cubicBezTo>
                  <a:lnTo>
                    <a:pt x="1188554" y="1191461"/>
                  </a:lnTo>
                  <a:cubicBezTo>
                    <a:pt x="1188554" y="1199041"/>
                    <a:pt x="1182410" y="1205186"/>
                    <a:pt x="1174830" y="1205186"/>
                  </a:cubicBezTo>
                  <a:lnTo>
                    <a:pt x="13724" y="1205186"/>
                  </a:lnTo>
                  <a:cubicBezTo>
                    <a:pt x="10084" y="1205186"/>
                    <a:pt x="6594" y="1203740"/>
                    <a:pt x="4020" y="1201166"/>
                  </a:cubicBezTo>
                  <a:cubicBezTo>
                    <a:pt x="1446" y="1198592"/>
                    <a:pt x="0" y="1195101"/>
                    <a:pt x="0" y="1191461"/>
                  </a:cubicBezTo>
                  <a:lnTo>
                    <a:pt x="0" y="13724"/>
                  </a:lnTo>
                  <a:cubicBezTo>
                    <a:pt x="0" y="10084"/>
                    <a:pt x="1446" y="6594"/>
                    <a:pt x="4020" y="4020"/>
                  </a:cubicBezTo>
                  <a:cubicBezTo>
                    <a:pt x="6594" y="1446"/>
                    <a:pt x="10084" y="0"/>
                    <a:pt x="13724" y="0"/>
                  </a:cubicBezTo>
                  <a:close/>
                </a:path>
              </a:pathLst>
            </a:custGeom>
            <a:solidFill>
              <a:srgbClr val="568CC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88554" cy="1243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03954" y="1129876"/>
            <a:ext cx="4078375" cy="4078375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84320" y="415956"/>
              <a:ext cx="5781360" cy="5518089"/>
            </a:xfrm>
            <a:custGeom>
              <a:avLst/>
              <a:gdLst/>
              <a:ahLst/>
              <a:cxnLst/>
              <a:rect r="r" b="b" t="t" l="l"/>
              <a:pathLst>
                <a:path h="5518089" w="5781360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223" t="-874" r="223" b="-874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068863" y="1129876"/>
            <a:ext cx="4013624" cy="4013624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84320" y="415956"/>
              <a:ext cx="5781360" cy="5518089"/>
            </a:xfrm>
            <a:custGeom>
              <a:avLst/>
              <a:gdLst/>
              <a:ahLst/>
              <a:cxnLst/>
              <a:rect r="r" b="b" t="t" l="l"/>
              <a:pathLst>
                <a:path h="5518089" w="5781360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5"/>
              <a:stretch>
                <a:fillRect l="-25468" t="0" r="-25468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712862" y="1028700"/>
            <a:ext cx="4114800" cy="4114800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84320" y="415956"/>
              <a:ext cx="5781360" cy="5518089"/>
            </a:xfrm>
            <a:custGeom>
              <a:avLst/>
              <a:gdLst/>
              <a:ahLst/>
              <a:cxnLst/>
              <a:rect r="r" b="b" t="t" l="l"/>
              <a:pathLst>
                <a:path h="5518089" w="5781360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6"/>
              <a:stretch>
                <a:fillRect l="-32961" t="0" r="-32961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280769" y="111793"/>
            <a:ext cx="9726463" cy="10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b="true" sz="5667">
                <a:solidFill>
                  <a:srgbClr val="5062C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Host associated species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69124" y="5868475"/>
            <a:ext cx="3348034" cy="284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9"/>
              </a:lnSpc>
            </a:pPr>
            <a:r>
              <a:rPr lang="en-US" sz="324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Causes botulism, a serious form of food poisoning due to toxin production.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91702" y="5076825"/>
            <a:ext cx="3102879" cy="61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b="true" sz="3598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C. botulinum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27193" y="6007540"/>
            <a:ext cx="3696964" cy="227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7"/>
              </a:lnSpc>
            </a:pPr>
            <a:r>
              <a:rPr lang="en-US" sz="321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Causes tetanus, leading to muscle stiffness and spasms.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88810" y="5076825"/>
            <a:ext cx="2910380" cy="61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b="true" sz="3598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C. tetani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36168" y="6007540"/>
            <a:ext cx="4291494" cy="284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7"/>
              </a:lnSpc>
            </a:pPr>
            <a:r>
              <a:rPr lang="en-US" sz="321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cause severe diarrhea and colitis, often in hospitalized patients after antibiotic treatment.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26725" y="5076825"/>
            <a:ext cx="291038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C. difficile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DAGV_HGTsms</dc:identifier>
  <dcterms:modified xsi:type="dcterms:W3CDTF">2011-08-01T06:04:30Z</dcterms:modified>
  <cp:revision>1</cp:revision>
  <dc:title>Blue and White Professional Science Project Presentation</dc:title>
</cp:coreProperties>
</file>